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notesMasterIdLst>
    <p:notesMasterId r:id="rId16"/>
  </p:notesMasterIdLst>
  <p:sldSz cx="14630400" cy="8229600"/>
  <p:notesSz cx="8229600" cy="14630400"/>
  <p:embeddedFontLst>
    <p:embeddedFont>
      <p:font typeface="Barlow"/>
      <p:regular r:id="rId21"/>
    </p:embeddedFont>
    <p:embeddedFont>
      <p:font typeface="Barlow"/>
      <p:regular r:id="rId22"/>
    </p:embeddedFont>
    <p:embeddedFont>
      <p:font typeface="Barlow"/>
      <p:regular r:id="rId23"/>
    </p:embeddedFont>
    <p:embeddedFont>
      <p:font typeface="Barlow"/>
      <p:regular r:id="rId24"/>
    </p:embeddedFont>
    <p:embeddedFont>
      <p:font typeface="Montserrat"/>
      <p:regular r:id="rId25"/>
    </p:embeddedFont>
    <p:embeddedFont>
      <p:font typeface="Montserrat"/>
      <p:regular r:id="rId26"/>
    </p:embeddedFont>
    <p:embeddedFont>
      <p:font typeface="Montserrat"/>
      <p:regular r:id="rId27"/>
    </p:embeddedFont>
    <p:embeddedFont>
      <p:font typeface="Montserrat"/>
      <p:regular r:id="rId28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18" Type="http://schemas.openxmlformats.org/officeDocument/2006/relationships/viewProps" Target="viewProps.xml"/><Relationship Id="rId19" Type="http://schemas.openxmlformats.org/officeDocument/2006/relationships/theme" Target="theme/theme1.xml"/><Relationship Id="rId20" Type="http://schemas.openxmlformats.org/officeDocument/2006/relationships/tableStyles" Target="tableStyles.xml"/><Relationship Id="rId21" Type="http://schemas.openxmlformats.org/officeDocument/2006/relationships/font" Target="fonts/font1.fntdata"/><Relationship Id="rId22" Type="http://schemas.openxmlformats.org/officeDocument/2006/relationships/font" Target="fonts/font2.fntdata"/><Relationship Id="rId23" Type="http://schemas.openxmlformats.org/officeDocument/2006/relationships/font" Target="fonts/font3.fntdata"/><Relationship Id="rId24" Type="http://schemas.openxmlformats.org/officeDocument/2006/relationships/font" Target="fonts/font4.fntdata"/><Relationship Id="rId25" Type="http://schemas.openxmlformats.org/officeDocument/2006/relationships/font" Target="fonts/font5.fntdata"/><Relationship Id="rId26" Type="http://schemas.openxmlformats.org/officeDocument/2006/relationships/font" Target="fonts/font6.fntdata"/><Relationship Id="rId27" Type="http://schemas.openxmlformats.org/officeDocument/2006/relationships/font" Target="fonts/font7.fntdata"/><Relationship Id="rId28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2" Type="http://schemas.openxmlformats.org/officeDocument/2006/relationships/image" Target="../media/image-1011-2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2" Type="http://schemas.openxmlformats.org/officeDocument/2006/relationships/image" Target="../media/image-1012-2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2" Type="http://schemas.openxmlformats.org/officeDocument/2006/relationships/image" Target="../media/image-1013-2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2" Type="http://schemas.openxmlformats.org/officeDocument/2006/relationships/image" Target="../media/image-1014-2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2" Type="http://schemas.openxmlformats.org/officeDocument/2006/relationships/image" Target="../media/image-1015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image" Target="../media/image-6-5.png"/><Relationship Id="rId6" Type="http://schemas.openxmlformats.org/officeDocument/2006/relationships/image" Target="../media/image-6-6.png"/><Relationship Id="rId7" Type="http://schemas.openxmlformats.org/officeDocument/2006/relationships/slideLayout" Target="../slideLayouts/slideLayout7.xml"/><Relationship Id="rId8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slideLayout" Target="../slideLayouts/slideLayout9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slideLayout" Target="../slideLayouts/slideLayout10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17004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Otel Yönetim Sistemi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5207675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Web Tabanlı Programlama Dersi Proje Sunumu</a:t>
            </a:r>
            <a:endParaRPr lang="en-US" sz="1700" dirty="0"/>
          </a:p>
        </p:txBody>
      </p:sp>
      <p:sp>
        <p:nvSpPr>
          <p:cNvPr id="5" name="Shape 2"/>
          <p:cNvSpPr/>
          <p:nvPr/>
        </p:nvSpPr>
        <p:spPr>
          <a:xfrm>
            <a:off x="13525500" y="5814298"/>
            <a:ext cx="346591" cy="346591"/>
          </a:xfrm>
          <a:prstGeom prst="roundRect">
            <a:avLst>
              <a:gd name="adj" fmla="val 26380043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33120" y="5821918"/>
            <a:ext cx="331351" cy="33135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1228784" y="5798106"/>
            <a:ext cx="2188488" cy="379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950"/>
              </a:lnSpc>
              <a:buNone/>
            </a:pPr>
            <a:r>
              <a:rPr lang="en-US" sz="2100" b="1" dirty="0">
                <a:solidFill>
                  <a:srgbClr val="384653"/>
                </a:solidFill>
                <a:latin typeface="Montserrat Bold" pitchFamily="34" charset="0"/>
                <a:ea typeface="Montserrat Bold" pitchFamily="34" charset="-122"/>
                <a:cs typeface="Montserrat Bold" pitchFamily="34" charset="-120"/>
              </a:rPr>
              <a:t>by Lokman EFE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758309" y="6421041"/>
            <a:ext cx="131137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7827" y="556141"/>
            <a:ext cx="8574167" cy="66520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Fiyat Kuralları: Esnek Ücret Yönetimi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7827" y="1524595"/>
            <a:ext cx="13214747" cy="4050149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707827" y="5802154"/>
            <a:ext cx="4270177" cy="2167890"/>
          </a:xfrm>
          <a:prstGeom prst="roundRect">
            <a:avLst>
              <a:gd name="adj" fmla="val 1399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17615" y="6011942"/>
            <a:ext cx="3504962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Özelleştirilebilir Fiyatlandırma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917615" y="6465808"/>
            <a:ext cx="3850600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Oda türüne, sezona veya misafir kategorisine göre esnek fiyat kuralları belirleyin.</a:t>
            </a:r>
            <a:endParaRPr lang="en-US" sz="1550" dirty="0"/>
          </a:p>
        </p:txBody>
      </p:sp>
      <p:sp>
        <p:nvSpPr>
          <p:cNvPr id="7" name="Shape 4"/>
          <p:cNvSpPr/>
          <p:nvPr/>
        </p:nvSpPr>
        <p:spPr>
          <a:xfrm>
            <a:off x="5180171" y="5802154"/>
            <a:ext cx="4270177" cy="2167890"/>
          </a:xfrm>
          <a:prstGeom prst="roundRect">
            <a:avLst>
              <a:gd name="adj" fmla="val 1399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389959" y="6011942"/>
            <a:ext cx="3156228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Otomatik Kural Uygulaması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5389959" y="6465808"/>
            <a:ext cx="3850600" cy="12944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Manuel güncellemeleri ve hataları azaltmak için fiyat kurallarını rezervasyonlara otomatik olarak atayın.</a:t>
            </a:r>
            <a:endParaRPr lang="en-US" sz="1550" dirty="0"/>
          </a:p>
        </p:txBody>
      </p:sp>
      <p:sp>
        <p:nvSpPr>
          <p:cNvPr id="10" name="Shape 7"/>
          <p:cNvSpPr/>
          <p:nvPr/>
        </p:nvSpPr>
        <p:spPr>
          <a:xfrm>
            <a:off x="9652516" y="5802154"/>
            <a:ext cx="4270177" cy="2167890"/>
          </a:xfrm>
          <a:prstGeom prst="roundRect">
            <a:avLst>
              <a:gd name="adj" fmla="val 13994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62304" y="6011942"/>
            <a:ext cx="2661047" cy="332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Geliri Artırın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9862304" y="6465808"/>
            <a:ext cx="3850600" cy="9708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Doluluk oranını en üst düzeye çıkarmak ve kârlılığı artırmak için fiyatları dinamik olarak optimize edin.</a:t>
            </a:r>
            <a:endParaRPr lang="en-US" sz="15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4023" y="592574"/>
            <a:ext cx="7635954" cy="14173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Raporlar: Veriye Dayalı İçgörüler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4023" y="2333030"/>
            <a:ext cx="484703" cy="484703"/>
          </a:xfrm>
          <a:prstGeom prst="roundRect">
            <a:avLst>
              <a:gd name="adj" fmla="val 6667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54110" y="2407087"/>
            <a:ext cx="2834997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🔹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Doluluk Eğilimleri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54110" y="2905839"/>
            <a:ext cx="693586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Zaman içindeki oda kullanımını görselleştirerek daha iyi kararlar alın.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754023" y="4026337"/>
            <a:ext cx="484703" cy="484703"/>
          </a:xfrm>
          <a:prstGeom prst="roundRect">
            <a:avLst>
              <a:gd name="adj" fmla="val 66679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454110" y="4100393"/>
            <a:ext cx="2834997" cy="3695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🔹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</a:t>
            </a:r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Veri Dışa Aktarımı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454110" y="4599146"/>
            <a:ext cx="6935867" cy="689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Detaylı analiz ve paydaşlarla paylaşım için CSV veya PDF formatında veri indirin.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754023" y="5531048"/>
            <a:ext cx="763595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1" name="Text 8"/>
          <p:cNvSpPr/>
          <p:nvPr/>
        </p:nvSpPr>
        <p:spPr>
          <a:xfrm>
            <a:off x="754023" y="6118146"/>
            <a:ext cx="763595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2" name="Text 9"/>
          <p:cNvSpPr/>
          <p:nvPr/>
        </p:nvSpPr>
        <p:spPr>
          <a:xfrm>
            <a:off x="754023" y="6705243"/>
            <a:ext cx="763595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754023" y="7292340"/>
            <a:ext cx="7635954" cy="3448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6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3460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7711" y="579715"/>
            <a:ext cx="7668578" cy="138660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Veri Yapısı: Google Sheets ile Sadelik</a:t>
            </a:r>
            <a:endParaRPr lang="en-US" sz="4350" dirty="0"/>
          </a:p>
        </p:txBody>
      </p:sp>
      <p:sp>
        <p:nvSpPr>
          <p:cNvPr id="4" name="Shape 1"/>
          <p:cNvSpPr/>
          <p:nvPr/>
        </p:nvSpPr>
        <p:spPr>
          <a:xfrm>
            <a:off x="737711" y="2282428"/>
            <a:ext cx="7668578" cy="4460796"/>
          </a:xfrm>
          <a:prstGeom prst="roundRect">
            <a:avLst>
              <a:gd name="adj" fmla="val 708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45331" y="2290048"/>
            <a:ext cx="7653337" cy="605433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56072" y="2424113"/>
            <a:ext cx="340137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Sayfa Adı</a:t>
            </a:r>
            <a:endParaRPr lang="en-US" sz="1650" dirty="0"/>
          </a:p>
        </p:txBody>
      </p:sp>
      <p:sp>
        <p:nvSpPr>
          <p:cNvPr id="7" name="Text 4"/>
          <p:cNvSpPr/>
          <p:nvPr/>
        </p:nvSpPr>
        <p:spPr>
          <a:xfrm>
            <a:off x="4786551" y="2424113"/>
            <a:ext cx="340137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Ana Kolonlar</a:t>
            </a:r>
            <a:endParaRPr lang="en-US" sz="1650" dirty="0"/>
          </a:p>
        </p:txBody>
      </p:sp>
      <p:sp>
        <p:nvSpPr>
          <p:cNvPr id="8" name="Shape 5"/>
          <p:cNvSpPr/>
          <p:nvPr/>
        </p:nvSpPr>
        <p:spPr>
          <a:xfrm>
            <a:off x="745331" y="2895481"/>
            <a:ext cx="7653337" cy="942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56072" y="3029545"/>
            <a:ext cx="340137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Rooms</a:t>
            </a:r>
            <a:endParaRPr lang="en-US" sz="1650" dirty="0"/>
          </a:p>
        </p:txBody>
      </p:sp>
      <p:sp>
        <p:nvSpPr>
          <p:cNvPr id="10" name="Text 7"/>
          <p:cNvSpPr/>
          <p:nvPr/>
        </p:nvSpPr>
        <p:spPr>
          <a:xfrm>
            <a:off x="4786551" y="3029545"/>
            <a:ext cx="3401378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Number, Type, Capacity, Base Price, Status</a:t>
            </a:r>
            <a:endParaRPr lang="en-US" sz="1650" dirty="0"/>
          </a:p>
        </p:txBody>
      </p:sp>
      <p:sp>
        <p:nvSpPr>
          <p:cNvPr id="11" name="Shape 8"/>
          <p:cNvSpPr/>
          <p:nvPr/>
        </p:nvSpPr>
        <p:spPr>
          <a:xfrm>
            <a:off x="745331" y="3838218"/>
            <a:ext cx="7653337" cy="195464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56072" y="3972282"/>
            <a:ext cx="340137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Bookings</a:t>
            </a:r>
            <a:endParaRPr lang="en-US" sz="1650" dirty="0"/>
          </a:p>
        </p:txBody>
      </p:sp>
      <p:sp>
        <p:nvSpPr>
          <p:cNvPr id="13" name="Text 10"/>
          <p:cNvSpPr/>
          <p:nvPr/>
        </p:nvSpPr>
        <p:spPr>
          <a:xfrm>
            <a:off x="4786551" y="3972282"/>
            <a:ext cx="3401378" cy="16865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Room ID, Guest Name, Phone, Check In, Check Out, Total Price, Total Price, Status, Base Price, Price Per Night, Nights, SelectedRuleIds, Notes</a:t>
            </a:r>
            <a:endParaRPr lang="en-US" sz="1650" dirty="0"/>
          </a:p>
        </p:txBody>
      </p:sp>
      <p:sp>
        <p:nvSpPr>
          <p:cNvPr id="14" name="Shape 11"/>
          <p:cNvSpPr/>
          <p:nvPr/>
        </p:nvSpPr>
        <p:spPr>
          <a:xfrm>
            <a:off x="745331" y="5792867"/>
            <a:ext cx="7653337" cy="94273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56072" y="5926931"/>
            <a:ext cx="3401378" cy="3373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Prices</a:t>
            </a:r>
            <a:endParaRPr lang="en-US" sz="1650" dirty="0"/>
          </a:p>
        </p:txBody>
      </p:sp>
      <p:sp>
        <p:nvSpPr>
          <p:cNvPr id="16" name="Text 13"/>
          <p:cNvSpPr/>
          <p:nvPr/>
        </p:nvSpPr>
        <p:spPr>
          <a:xfrm>
            <a:off x="4786551" y="5926931"/>
            <a:ext cx="3401378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Room ID, Start Date, End Date, Price Type, Price Value, Name</a:t>
            </a:r>
            <a:endParaRPr lang="en-US" sz="1650" dirty="0"/>
          </a:p>
        </p:txBody>
      </p:sp>
      <p:sp>
        <p:nvSpPr>
          <p:cNvPr id="17" name="Text 14"/>
          <p:cNvSpPr/>
          <p:nvPr/>
        </p:nvSpPr>
        <p:spPr>
          <a:xfrm>
            <a:off x="737711" y="6980277"/>
            <a:ext cx="7668578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Karmaşık veritabanı ihtiyaçları olmadan yönetimi kolay, hafif bir veri saklama yöntemi.</a:t>
            </a:r>
            <a:endParaRPr lang="en-US" sz="16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671161"/>
            <a:ext cx="755570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Kapanış: Verimli Otel Yönetimi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708791"/>
            <a:ext cx="3705463" cy="1989892"/>
          </a:xfrm>
          <a:prstGeom prst="roundRect">
            <a:avLst>
              <a:gd name="adj" fmla="val 1633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82504" y="2932986"/>
            <a:ext cx="2850713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🔹</a:t>
            </a:r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Temel Faydalar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82504" y="3434358"/>
            <a:ext cx="3257074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Basitlik, verimlilik ve eyleme dönüştürülebilir veri içgörüleri.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4680347" y="2708791"/>
            <a:ext cx="3705463" cy="1989892"/>
          </a:xfrm>
          <a:prstGeom prst="roundRect">
            <a:avLst>
              <a:gd name="adj" fmla="val 16332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4904542" y="2932986"/>
            <a:ext cx="2850713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🔹</a:t>
            </a:r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Gelecek Planları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04542" y="3434358"/>
            <a:ext cx="3257074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Ödeme geçitleri ve kanal yöneticileri ile entegrasyon.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58309" y="4915257"/>
            <a:ext cx="7627382" cy="1643182"/>
          </a:xfrm>
          <a:prstGeom prst="roundRect">
            <a:avLst>
              <a:gd name="adj" fmla="val 19778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982504" y="5139452"/>
            <a:ext cx="2850713" cy="3714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000000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🔹</a:t>
            </a:r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 Vizyonumuz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2504" y="5640824"/>
            <a:ext cx="7178993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Kullanıcı dostu bir platformla otel operasyonlarını devrimleştirmek.</a:t>
            </a:r>
            <a:endParaRPr lang="en-US" sz="17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337679"/>
            <a:ext cx="6347579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Zamanınızı Ayırdığınız İçin Teşekkür Ederiz</a:t>
            </a:r>
            <a:endParaRPr lang="en-US" sz="2650" dirty="0"/>
          </a:p>
        </p:txBody>
      </p:sp>
      <p:sp>
        <p:nvSpPr>
          <p:cNvPr id="3" name="Text 1"/>
          <p:cNvSpPr/>
          <p:nvPr/>
        </p:nvSpPr>
        <p:spPr>
          <a:xfrm>
            <a:off x="758309" y="4198501"/>
            <a:ext cx="13113782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Otel yönetim çözümümüze gösterdiğiniz ilgi için </a:t>
            </a:r>
            <a:pPr algn="l" indent="0" marL="0">
              <a:lnSpc>
                <a:spcPts val="2700"/>
              </a:lnSpc>
              <a:buNone/>
            </a:pPr>
            <a:r>
              <a:rPr lang="en-US" sz="1700" i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teşekkür ederiz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.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Daha akıllı ve daha sorunsuz otel operasyonları için birlikte çalışmayı sabırsızlıkla bekliyoruz.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58121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3" name="Text 1"/>
          <p:cNvSpPr/>
          <p:nvPr/>
        </p:nvSpPr>
        <p:spPr>
          <a:xfrm>
            <a:off x="758309" y="169973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58309" y="2263021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Gerçek Bir Hikaye</a:t>
            </a:r>
            <a:endParaRPr lang="en-US" sz="4450" dirty="0"/>
          </a:p>
        </p:txBody>
      </p:sp>
      <p:sp>
        <p:nvSpPr>
          <p:cNvPr id="5" name="Text 3"/>
          <p:cNvSpPr/>
          <p:nvPr/>
        </p:nvSpPr>
        <p:spPr>
          <a:xfrm>
            <a:off x="758309" y="3192304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Muhittin Abi, İzmir’de 20 odalı bir butik otel işletiyor.</a:t>
            </a:r>
            <a:endParaRPr lang="en-US" sz="1700" dirty="0"/>
          </a:p>
        </p:txBody>
      </p:sp>
      <p:sp>
        <p:nvSpPr>
          <p:cNvPr id="6" name="Text 4"/>
          <p:cNvSpPr/>
          <p:nvPr/>
        </p:nvSpPr>
        <p:spPr>
          <a:xfrm>
            <a:off x="758309" y="3733919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Rezervasyonları Excel'de tutuyor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58309" y="4156353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Müsaitlikleri telefonla kontrol ediyor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58309" y="4578787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Çift rezervasyonlar yüzünden müşteri kaybediyor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58309" y="5120402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Teknoloji karmaşık geldiği için manuel sistemle idare ediyor…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Ama bu sürdürülebilir değil.</a:t>
            </a:r>
            <a:endParaRPr lang="en-US" sz="1700" dirty="0"/>
          </a:p>
        </p:txBody>
      </p:sp>
      <p:pic>
        <p:nvPicPr>
          <p:cNvPr id="10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25621" y="1206937"/>
            <a:ext cx="5815608" cy="581560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4357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4149685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Sorun &amp; Çözümümüz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5187315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1462326" y="52617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Sorun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462326" y="5747861"/>
            <a:ext cx="348674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Rezervasyonları ve müsaitlik durumunu dağınık Excel tabloları ile yönetmek.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19819" y="5187315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5923836" y="52617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Hedefimiz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923836" y="5747861"/>
            <a:ext cx="348674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Tüm süreçleri kolaylaştırmak için basit ve sezgisel bir web uygulaması.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81329" y="5187315"/>
            <a:ext cx="487442" cy="487442"/>
          </a:xfrm>
          <a:prstGeom prst="roundRect">
            <a:avLst>
              <a:gd name="adj" fmla="val 66673"/>
            </a:avLst>
          </a:prstGeom>
          <a:solidFill>
            <a:srgbClr val="D4E9F7"/>
          </a:solidFill>
          <a:ln w="7620">
            <a:solidFill>
              <a:srgbClr val="BACFDD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10385346" y="526172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Faydalar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385346" y="5747861"/>
            <a:ext cx="3486745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Hataları ortadan kaldırır, zaman kazandırır ve operasyonel verimliliği artırır.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200864"/>
            <a:ext cx="701992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Dijitalleşme ile Gelen Konfor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1083231" y="2482215"/>
            <a:ext cx="73024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Muhittin Abi artık:</a:t>
            </a:r>
            <a:endParaRPr lang="en-US" sz="1700" dirty="0"/>
          </a:p>
        </p:txBody>
      </p:sp>
      <p:sp>
        <p:nvSpPr>
          <p:cNvPr id="5" name="Text 2"/>
          <p:cNvSpPr/>
          <p:nvPr/>
        </p:nvSpPr>
        <p:spPr>
          <a:xfrm>
            <a:off x="1083231" y="3072646"/>
            <a:ext cx="73024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Odaların durumunu anlık görüyor</a:t>
            </a:r>
            <a:endParaRPr lang="en-US" sz="1700" dirty="0"/>
          </a:p>
        </p:txBody>
      </p:sp>
      <p:sp>
        <p:nvSpPr>
          <p:cNvPr id="6" name="Text 3"/>
          <p:cNvSpPr/>
          <p:nvPr/>
        </p:nvSpPr>
        <p:spPr>
          <a:xfrm>
            <a:off x="1083231" y="3495080"/>
            <a:ext cx="73024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Rezervasyonları tek panelden yönetiyor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1083231" y="3917513"/>
            <a:ext cx="73024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Fiyatları kolayca güncelliyor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1083231" y="4339947"/>
            <a:ext cx="73024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700"/>
              </a:lnSpc>
              <a:buSzPct val="100000"/>
              <a:buChar char="•"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Raporları CSV olarak dışa aktarabiliyor</a:t>
            </a:r>
            <a:endParaRPr lang="en-US" sz="1700" dirty="0"/>
          </a:p>
        </p:txBody>
      </p:sp>
      <p:sp>
        <p:nvSpPr>
          <p:cNvPr id="9" name="Shape 6"/>
          <p:cNvSpPr/>
          <p:nvPr/>
        </p:nvSpPr>
        <p:spPr>
          <a:xfrm>
            <a:off x="758309" y="2238494"/>
            <a:ext cx="30480" cy="2523887"/>
          </a:xfrm>
          <a:prstGeom prst="rect">
            <a:avLst/>
          </a:prstGeom>
          <a:solidFill>
            <a:srgbClr val="75BAE6"/>
          </a:solidFill>
          <a:ln/>
        </p:spPr>
      </p:sp>
      <p:sp>
        <p:nvSpPr>
          <p:cNvPr id="10" name="Text 7"/>
          <p:cNvSpPr/>
          <p:nvPr/>
        </p:nvSpPr>
        <p:spPr>
          <a:xfrm>
            <a:off x="758309" y="5006102"/>
            <a:ext cx="762738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000000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🎯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 Sonuç:</a:t>
            </a:r>
            <a:endParaRPr lang="en-US" sz="1700" dirty="0"/>
          </a:p>
        </p:txBody>
      </p:sp>
      <p:sp>
        <p:nvSpPr>
          <p:cNvPr id="11" name="Text 8"/>
          <p:cNvSpPr/>
          <p:nvPr/>
        </p:nvSpPr>
        <p:spPr>
          <a:xfrm>
            <a:off x="1083231" y="5847874"/>
            <a:ext cx="73024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Hatalar azaldı, zaman kazanıldı, müşteri memnuniyeti arttı.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1083231" y="6438305"/>
            <a:ext cx="7302460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Stres azaldı.</a:t>
            </a:r>
            <a:endParaRPr lang="en-US" sz="1700" dirty="0"/>
          </a:p>
        </p:txBody>
      </p:sp>
      <p:sp>
        <p:nvSpPr>
          <p:cNvPr id="13" name="Shape 10"/>
          <p:cNvSpPr/>
          <p:nvPr/>
        </p:nvSpPr>
        <p:spPr>
          <a:xfrm>
            <a:off x="758309" y="5604153"/>
            <a:ext cx="30480" cy="1424583"/>
          </a:xfrm>
          <a:prstGeom prst="rect">
            <a:avLst/>
          </a:prstGeom>
          <a:solidFill>
            <a:srgbClr val="75BAE6"/>
          </a:solidFill>
          <a:ln/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804749"/>
            <a:ext cx="583132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“Muhittin Abi başardı… 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2842379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Sıra sende.”</a:t>
            </a:r>
            <a:endParaRPr lang="en-US" sz="4450" dirty="0"/>
          </a:p>
        </p:txBody>
      </p:sp>
      <p:sp>
        <p:nvSpPr>
          <p:cNvPr id="5" name="Text 2"/>
          <p:cNvSpPr/>
          <p:nvPr/>
        </p:nvSpPr>
        <p:spPr>
          <a:xfrm>
            <a:off x="758309" y="3880009"/>
            <a:ext cx="7627382" cy="1282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 sadece bir sistem değil;</a:t>
            </a:r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
</a:t>
            </a:r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Bu, küçük otellerin büyük fark yaratabilmesi için geliştirildi.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58309" y="5487591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Artık hataları değil, çözümleri konuşuyoruz.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758309" y="6078022"/>
            <a:ext cx="762738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Haydi şimdi, bu sistemin detaylarına birlikte bakalım.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1754" y="711041"/>
            <a:ext cx="6215896" cy="6596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150"/>
              </a:lnSpc>
              <a:buNone/>
            </a:pPr>
            <a:r>
              <a:rPr lang="en-US" sz="41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Teknoloji Yığını ve Mimarisi</a:t>
            </a:r>
            <a:endParaRPr lang="en-US" sz="41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1754" y="1896904"/>
            <a:ext cx="3611523" cy="2178844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01754" y="4301252"/>
            <a:ext cx="4082415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9233" y="1896904"/>
            <a:ext cx="2145744" cy="2145744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5280898" y="4268153"/>
            <a:ext cx="4082415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4560" y="1896904"/>
            <a:ext cx="2274689" cy="2274689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9860042" y="4397097"/>
            <a:ext cx="4083725" cy="32075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endParaRPr lang="en-US" sz="155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754" y="5123736"/>
            <a:ext cx="4408884" cy="802005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902256" y="6226493"/>
            <a:ext cx="2638187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Next.js Frontend</a:t>
            </a:r>
            <a:endParaRPr lang="en-US" sz="2050" dirty="0"/>
          </a:p>
        </p:txBody>
      </p:sp>
      <p:sp>
        <p:nvSpPr>
          <p:cNvPr id="11" name="Text 5"/>
          <p:cNvSpPr/>
          <p:nvPr/>
        </p:nvSpPr>
        <p:spPr>
          <a:xfrm>
            <a:off x="902256" y="6676549"/>
            <a:ext cx="4007882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Ant Design bileşenleri ile oluşturulmuş, responsive kullanıcı arayüzü.</a:t>
            </a:r>
            <a:endParaRPr lang="en-US" sz="155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0639" y="5123736"/>
            <a:ext cx="4409003" cy="802005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311140" y="6226493"/>
            <a:ext cx="2638187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API İletişimi</a:t>
            </a:r>
            <a:endParaRPr lang="en-US" sz="2050" dirty="0"/>
          </a:p>
        </p:txBody>
      </p:sp>
      <p:sp>
        <p:nvSpPr>
          <p:cNvPr id="14" name="Text 7"/>
          <p:cNvSpPr/>
          <p:nvPr/>
        </p:nvSpPr>
        <p:spPr>
          <a:xfrm>
            <a:off x="5311140" y="6676549"/>
            <a:ext cx="4008001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Next.js, canlı veriler için Google Sheets ile API aracılığıyla etkileşime girer.</a:t>
            </a:r>
            <a:endParaRPr lang="en-US" sz="1550" dirty="0"/>
          </a:p>
        </p:txBody>
      </p:sp>
      <p:pic>
        <p:nvPicPr>
          <p:cNvPr id="15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9642" y="5123736"/>
            <a:ext cx="4409003" cy="802005"/>
          </a:xfrm>
          <a:prstGeom prst="rect">
            <a:avLst/>
          </a:prstGeom>
        </p:spPr>
      </p:pic>
      <p:sp>
        <p:nvSpPr>
          <p:cNvPr id="16" name="Text 8"/>
          <p:cNvSpPr/>
          <p:nvPr/>
        </p:nvSpPr>
        <p:spPr>
          <a:xfrm>
            <a:off x="9720143" y="6226493"/>
            <a:ext cx="2742009" cy="3298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Google Sheets Backend</a:t>
            </a:r>
            <a:endParaRPr lang="en-US" sz="2050" dirty="0"/>
          </a:p>
        </p:txBody>
      </p:sp>
      <p:sp>
        <p:nvSpPr>
          <p:cNvPr id="17" name="Text 9"/>
          <p:cNvSpPr/>
          <p:nvPr/>
        </p:nvSpPr>
        <p:spPr>
          <a:xfrm>
            <a:off x="9720143" y="6676549"/>
            <a:ext cx="4008001" cy="6415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500"/>
              </a:lnSpc>
              <a:buNone/>
            </a:pPr>
            <a:r>
              <a:rPr lang="en-US" sz="155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Yaygın olarak bilinen araçlar kullanılarak basit ve ölçeklenebilir veri depolama.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06727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Oda Ekranı: Kolaylaştırılmış Oda Yönetimi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2817614"/>
            <a:ext cx="7627382" cy="306074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6122075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b="1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Zahmetsiz Oda Takibi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
</a:t>
            </a:r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Oda bilgilerini hızlıca görüntüleyin, ekleyin veya güncelleyin; böylece operasyonlar sorunsuz bir şekilde devam etsin.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1110139"/>
            <a:ext cx="10515600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Müsaitlik Durumu: Gerçek Zamanlı Kontrol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7770" y="2256115"/>
            <a:ext cx="5522476" cy="341304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2543651" y="5939909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Sorunsuz Planlama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58309" y="6426041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Misafirlerin, güncel oda ve fiyat bilgileri sayesinde güvenle plan yapmalarını sağlar.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0035" y="2256115"/>
            <a:ext cx="5522476" cy="341304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097566" y="5939909"/>
            <a:ext cx="3127415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Gerçek Zamanlı Müsaitlik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0574" y="6426041"/>
            <a:ext cx="64215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ctr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Boş odaların net görünürlüğü ile doluluğu en üst seviyeye çıkarır.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970002"/>
            <a:ext cx="9710023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2E3C4E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Rezervasyon Ekranı: Tam Veri Kontrolü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2115979"/>
            <a:ext cx="6421517" cy="396871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8309" y="6355437"/>
            <a:ext cx="4226838" cy="4275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350"/>
              </a:lnSpc>
              <a:buNone/>
            </a:pPr>
            <a:r>
              <a:rPr lang="en-US" sz="2650" b="1" dirty="0">
                <a:solidFill>
                  <a:srgbClr val="384653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Kullanıcı Dostu Rezervasyon</a:t>
            </a:r>
            <a:endParaRPr lang="en-US" sz="2650" dirty="0"/>
          </a:p>
        </p:txBody>
      </p:sp>
      <p:sp>
        <p:nvSpPr>
          <p:cNvPr id="5" name="Text 2"/>
          <p:cNvSpPr/>
          <p:nvPr/>
        </p:nvSpPr>
        <p:spPr>
          <a:xfrm>
            <a:off x="758309" y="6912888"/>
            <a:ext cx="64215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384653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Sezgisel tarih seçimi, çifte rezervasyonları önler.</a:t>
            </a:r>
            <a:endParaRPr lang="en-US" sz="17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0574" y="2115979"/>
            <a:ext cx="6421517" cy="39687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0574" y="6084689"/>
            <a:ext cx="64215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2025-05-16T06:53:13Z</dcterms:created>
  <dcterms:modified xsi:type="dcterms:W3CDTF">2025-05-16T06:53:13Z</dcterms:modified>
</cp:coreProperties>
</file>